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8" r:id="rId2"/>
    <p:sldId id="256" r:id="rId3"/>
    <p:sldId id="271" r:id="rId4"/>
    <p:sldId id="270" r:id="rId5"/>
    <p:sldId id="263" r:id="rId6"/>
    <p:sldId id="267" r:id="rId7"/>
    <p:sldId id="262" r:id="rId8"/>
    <p:sldId id="265" r:id="rId9"/>
    <p:sldId id="258" r:id="rId10"/>
    <p:sldId id="264" r:id="rId11"/>
    <p:sldId id="261" r:id="rId12"/>
    <p:sldId id="266" r:id="rId13"/>
    <p:sldId id="260" r:id="rId14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2.PNG>
</file>

<file path=ppt/media/image3.jpeg>
</file>

<file path=ppt/media/image4.jfif>
</file>

<file path=ppt/media/image5.jfif>
</file>

<file path=ppt/media/image6.jpg>
</file>

<file path=ppt/media/image7.jfif>
</file>

<file path=ppt/media/image8.jfif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DB1E06-C32B-4DFB-97AD-0089481C76AF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3664A7-6CE2-4878-B62F-964CF554FD8D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23155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Hablar de </a:t>
            </a:r>
            <a:r>
              <a:rPr lang="es-MX" dirty="0" err="1"/>
              <a:t>clusters</a:t>
            </a:r>
            <a:r>
              <a:rPr lang="es-MX" dirty="0"/>
              <a:t> de clientes.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3664A7-6CE2-4878-B62F-964CF554FD8D}" type="slidenum">
              <a:rPr lang="es-AR" smtClean="0"/>
              <a:t>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3335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/>
              <a:t>Hablar de </a:t>
            </a:r>
            <a:r>
              <a:rPr lang="es-MX" dirty="0" err="1"/>
              <a:t>clusters</a:t>
            </a:r>
            <a:r>
              <a:rPr lang="es-MX" dirty="0"/>
              <a:t> de clientes.</a:t>
            </a:r>
            <a:endParaRPr lang="es-AR" dirty="0"/>
          </a:p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3664A7-6CE2-4878-B62F-964CF554FD8D}" type="slidenum">
              <a:rPr lang="es-AR" smtClean="0"/>
              <a:t>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50598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Hablar de clientes en sí… “Para entender mejor el perfil de estos clientes, decidimos personificarlos, y hasta ponerles nombre”.</a:t>
            </a:r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3664A7-6CE2-4878-B62F-964CF554FD8D}" type="slidenum">
              <a:rPr lang="es-AR" smtClean="0"/>
              <a:t>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13178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7A7DE0-F083-12FF-C47F-C6536FD777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27C18A-1674-1F6B-27FA-63FB27CF81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E58C17-E527-DB7D-9BA2-39BF4D3F5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6E4C80-CF67-0882-3084-FB26EF3D6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C3F7E4-848D-E2F9-9D95-612C8BCC2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37468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FDEF21-F73F-7768-87BF-F31ACFB35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D3D8536-7D00-BD19-3E34-0F8CB99CB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51E264-A44A-591B-B1A4-8FEEA73F8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2A623C9-E02E-B246-9A77-4C790933A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748FD4-18D3-F7F4-EE72-581CD87C9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0035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053D2C2-4270-B566-EFEF-ADB534E913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551C67-EC32-A833-5ADD-F91B00B65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069446-3E72-C72A-172D-815F0C1FF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4B7FF2-3DBC-9D15-2C5B-A6A0CDACD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5648119-AE8B-2740-181E-40BC28D0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7201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F2DEFF-F0E7-B6D3-1095-E4E6B2B6C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1639DF-64C4-631D-BEC9-BDA6F2E0C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7345B6-9D90-36C5-482E-236B95594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72ACAB-C831-EE7E-FBCF-6CAD7E86B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EFCBD8-E0D5-28E3-55C0-39FC6CB32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17165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42932E-B49C-F226-93DF-E18825285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78AD42F-8021-6FA5-35CB-6008ABCB1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D56BBD-DC0C-7EF9-1862-93FDE9C2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ACB527-7DA2-AACF-E72E-078EF3DAC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043578-4615-473F-CFC4-25E47FB12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24303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0B9351-4B05-220D-2251-296219D60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1C9CFE-255F-EA51-7EE2-6D3876634C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F7D6747-C27B-A233-E87F-EC2AFFD2BB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87A92D-2D5D-9AC3-605B-B1FBAC1FA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9177DC-9B2C-C7EF-B470-CBC847DC8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D4191B-14CC-5BCE-614C-464210519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39928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6A1D8F-7C87-8720-8B04-B0EEC1F11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00371B3-7A38-80F3-579E-829AC7922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042E209-71C0-583C-175B-F3068A2BA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89DDF61-C98F-12A2-4AC2-F22E046FE6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37E8E1E-FCED-9FAB-213C-FFB042436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06F925C-4982-1682-F240-78077B2CD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82EBBC7-9480-4F70-554A-5065C14BF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BE5B2D1-A693-CC07-5C6E-5883D2080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87482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DF3BC5-7C16-4FB6-DF0B-C4C1E6C31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100A4-475D-6397-AB48-035CDF14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6FD18EB-A1E9-ABF1-320D-76CC79B72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87FBE8-7EAC-9BDC-160A-E75AB11B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76250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FA74ADF-9C6C-E57C-0CE3-16AAA1EF4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E2576AF-087C-E918-49C1-D59DF5C4A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1C43216-082D-7098-F5D5-07EC5DC48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23666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1B5532-B93B-DFB7-1A68-52AA5274F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FD64CB-0448-881A-37C1-9DCD6F99B2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401C521-3660-7EFC-9937-E577ABBA4D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976742-45DA-AEDD-D1E3-DD7DF4240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402CA6D-4FFE-B702-D232-B63DCB261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6DF100-2AAE-19B7-9FBE-AA3C654DD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84165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6C1EF6-F78B-39CE-D34B-0A6BFA4A2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7CC89C1-86C2-AC6C-7DB6-8EB822559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F6814C4-1AE9-13F5-19CA-CF489985F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9E758C7-49CD-4F51-DB6D-1DE24D21C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93459A7-022E-5F54-8001-8E04E9B85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E3849B6-29D9-B6B7-97A9-C355AF316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74178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A91CA75-CAD4-F429-33AC-28D27D31B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ABFDF9-DA15-EF03-3324-06BBC9B4B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C90A1FE-3559-5FB2-B07B-3607F501C9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2559B0-B191-4410-A856-8EA05A3BB477}" type="datetimeFigureOut">
              <a:rPr lang="es-AR" smtClean="0"/>
              <a:t>18/9/2024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B62A2B-98FD-6691-6357-79FB337C62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E3B5D4-C044-48BB-5997-CB04D0EA60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F78067-3A35-4932-851C-5D2617F5CAB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55871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fif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fif"/><Relationship Id="rId5" Type="http://schemas.openxmlformats.org/officeDocument/2006/relationships/image" Target="../media/image4.jfif"/><Relationship Id="rId10" Type="http://schemas.openxmlformats.org/officeDocument/2006/relationships/image" Target="../media/image9.jfif"/><Relationship Id="rId4" Type="http://schemas.openxmlformats.org/officeDocument/2006/relationships/image" Target="../media/image3.jpeg"/><Relationship Id="rId9" Type="http://schemas.openxmlformats.org/officeDocument/2006/relationships/image" Target="../media/image8.jf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fif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fif"/><Relationship Id="rId5" Type="http://schemas.openxmlformats.org/officeDocument/2006/relationships/image" Target="../media/image4.jfif"/><Relationship Id="rId10" Type="http://schemas.openxmlformats.org/officeDocument/2006/relationships/image" Target="../media/image9.jfif"/><Relationship Id="rId4" Type="http://schemas.openxmlformats.org/officeDocument/2006/relationships/image" Target="../media/image3.jpeg"/><Relationship Id="rId9" Type="http://schemas.openxmlformats.org/officeDocument/2006/relationships/image" Target="../media/image8.jf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f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23C66ED-DBBF-12CA-7F5E-813E0E7D0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622"/>
            <a:ext cx="12192000" cy="6894986"/>
            <a:chOff x="0" y="-7622"/>
            <a:chExt cx="12192000" cy="68949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3002B52-2669-1ED7-2E0F-0627FC31D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-7621"/>
              <a:ext cx="12192000" cy="6887364"/>
            </a:xfrm>
            <a:prstGeom prst="rect">
              <a:avLst/>
            </a:prstGeom>
            <a:gradFill>
              <a:gsLst>
                <a:gs pos="8000">
                  <a:schemeClr val="accent5"/>
                </a:gs>
                <a:gs pos="100000">
                  <a:schemeClr val="accent2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E9EC0D-91EA-9D35-F655-335C580AB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9" y="0"/>
              <a:ext cx="8216919" cy="688736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79000"/>
                  </a:schemeClr>
                </a:gs>
                <a:gs pos="40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19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70627C-B480-1145-72DC-5B59DBE04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39978" y="-7622"/>
              <a:ext cx="8451623" cy="6887367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  <a:alpha val="67000"/>
                  </a:schemeClr>
                </a:gs>
                <a:gs pos="60000">
                  <a:schemeClr val="accent5">
                    <a:alpha val="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F81D39-93D1-019C-74DC-4710F533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127281" y="7060"/>
              <a:ext cx="3064320" cy="68726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8000"/>
                  </a:schemeClr>
                </a:gs>
                <a:gs pos="41000">
                  <a:schemeClr val="accent2">
                    <a:alpha val="0"/>
                  </a:schemeClr>
                </a:gs>
              </a:gsLst>
              <a:lin ang="1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pic>
        <p:nvPicPr>
          <p:cNvPr id="5" name="Marcador de contenido 4" descr="Ciudad con edificios altos&#10;&#10;Descripción generada automáticamente">
            <a:extLst>
              <a:ext uri="{FF2B5EF4-FFF2-40B4-BE49-F238E27FC236}">
                <a16:creationId xmlns:a16="http://schemas.microsoft.com/office/drawing/2014/main" id="{A4437338-FE6C-970D-D3B9-DCE81D70D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615" b="4755"/>
          <a:stretch/>
        </p:blipFill>
        <p:spPr>
          <a:xfrm>
            <a:off x="20" y="-7624"/>
            <a:ext cx="12191981" cy="688736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99A6420-FCCC-4810-9095-5271A352FDE9}"/>
              </a:ext>
            </a:extLst>
          </p:cNvPr>
          <p:cNvSpPr txBox="1"/>
          <p:nvPr/>
        </p:nvSpPr>
        <p:spPr>
          <a:xfrm>
            <a:off x="221226" y="4977379"/>
            <a:ext cx="54274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b="1" dirty="0">
                <a:solidFill>
                  <a:schemeClr val="bg1"/>
                </a:solidFill>
              </a:rPr>
              <a:t>Baja de Clientes – Segmentación en Perfiles.</a:t>
            </a:r>
            <a:endParaRPr lang="es-AR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573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10</a:t>
            </a:fld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350F66-10C2-D95C-729B-53C6615BE739}"/>
              </a:ext>
            </a:extLst>
          </p:cNvPr>
          <p:cNvSpPr txBox="1"/>
          <p:nvPr/>
        </p:nvSpPr>
        <p:spPr>
          <a:xfrm>
            <a:off x="855407" y="820578"/>
            <a:ext cx="2867695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/>
              <a:t>Cluster</a:t>
            </a:r>
            <a:r>
              <a:rPr lang="es-MX" dirty="0"/>
              <a:t> 7.</a:t>
            </a:r>
          </a:p>
          <a:p>
            <a:endParaRPr lang="es-MX" dirty="0"/>
          </a:p>
          <a:p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# 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Tienen 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payroll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pero bajo.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Se les cobra muchas comisiones de mantenimiento y otras.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No tienen mucha plata en la caja de ahorro.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Realizan algunas transacciones.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Cuentas saldo en negativo.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Son más bien gente de alta edad y con mucha antigüedad.</a:t>
            </a:r>
          </a:p>
          <a:p>
            <a:endParaRPr lang="es-MX" dirty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dirty="0"/>
              <a:t>Ya que este clúster está pagando comisiones significativas, ofrecer productos con </a:t>
            </a:r>
            <a:r>
              <a:rPr lang="es-MX" b="1" dirty="0"/>
              <a:t>menores costos de mantenimiento</a:t>
            </a:r>
            <a:r>
              <a:rPr lang="es-MX" dirty="0"/>
              <a:t> o promociones para reducir comisiones si aumentan su uso de otros productos financieros podría ser una opción atractiva para ellos.</a:t>
            </a:r>
            <a:endParaRPr lang="es-MX" dirty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  <a:sym typeface="Wingdings" panose="05000000000000000000" pitchFamily="2" charset="2"/>
              </a:rPr>
              <a:t> </a:t>
            </a:r>
            <a:r>
              <a:rPr lang="es-MX" dirty="0"/>
              <a:t>Estos clientes no tienen mucha plata en la cuenta de ahorro y parecen de perfil moderado, por lo que incentivar el ahorro con </a:t>
            </a:r>
            <a:r>
              <a:rPr lang="es-MX" b="1" dirty="0"/>
              <a:t>productos de ahorro de bajo riesgo</a:t>
            </a:r>
            <a:r>
              <a:rPr lang="es-MX" dirty="0"/>
              <a:t>, tales como cuentas de ahorro con mejores tasas de interés, podría ayudarles a sentirse más seguros financieramente.</a:t>
            </a:r>
            <a:endParaRPr lang="es-MX" dirty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s-MX" dirty="0"/>
          </a:p>
          <a:p>
            <a:endParaRPr lang="es-MX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B06E4837-23B2-0A60-1459-ECEC6B971D26}"/>
              </a:ext>
            </a:extLst>
          </p:cNvPr>
          <p:cNvSpPr/>
          <p:nvPr/>
        </p:nvSpPr>
        <p:spPr>
          <a:xfrm>
            <a:off x="6311632" y="2455805"/>
            <a:ext cx="2042160" cy="1262337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HAY PLATA DE DONDE SACAR</a:t>
            </a:r>
            <a:endParaRPr lang="es-AR" dirty="0"/>
          </a:p>
        </p:txBody>
      </p:sp>
      <p:pic>
        <p:nvPicPr>
          <p:cNvPr id="12" name="Imagen 11" descr="Una mujer con una corona de flores en la cabeza&#10;&#10;Descripción generada automáticamente con confianza media">
            <a:extLst>
              <a:ext uri="{FF2B5EF4-FFF2-40B4-BE49-F238E27FC236}">
                <a16:creationId xmlns:a16="http://schemas.microsoft.com/office/drawing/2014/main" id="{48E84D17-AD07-A32C-5031-6C1C53221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8237" y="531126"/>
            <a:ext cx="1236712" cy="1510859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3" name="Google Shape;93;p6">
            <a:extLst>
              <a:ext uri="{FF2B5EF4-FFF2-40B4-BE49-F238E27FC236}">
                <a16:creationId xmlns:a16="http://schemas.microsoft.com/office/drawing/2014/main" id="{9BB91073-2088-E308-C5D0-A02F5CF27E01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Perfilado de clientes | Clientes objetivo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64C640F9-B1E2-B21F-3924-F04520E1A4EE}"/>
              </a:ext>
            </a:extLst>
          </p:cNvPr>
          <p:cNvCxnSpPr>
            <a:cxnSpLocks/>
          </p:cNvCxnSpPr>
          <p:nvPr/>
        </p:nvCxnSpPr>
        <p:spPr>
          <a:xfrm flipH="1">
            <a:off x="5950857" y="447686"/>
            <a:ext cx="463848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186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11</a:t>
            </a:fld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350F66-10C2-D95C-729B-53C6615BE739}"/>
              </a:ext>
            </a:extLst>
          </p:cNvPr>
          <p:cNvSpPr txBox="1"/>
          <p:nvPr/>
        </p:nvSpPr>
        <p:spPr>
          <a:xfrm>
            <a:off x="855407" y="820578"/>
            <a:ext cx="1525449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/>
              <a:t>Cluster</a:t>
            </a:r>
            <a:r>
              <a:rPr lang="es-MX" dirty="0"/>
              <a:t> 1 y 3.</a:t>
            </a:r>
          </a:p>
          <a:p>
            <a:endParaRPr lang="es-MX" dirty="0"/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Casi sin uso de la caja de ahorro (de hecho, va descendiendo).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Casi sin uso de la tarjeta de crédito VISA (de hecho, casi sin saldo, sin consumos, casi todo el limite descubierto).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No genera pasivos (no usa los productos financieros/deposita plata).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Casi sin movimientos (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ctrx_quarter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Sin prestamos tomados.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La 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antiguedad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es menor que el clúster 0 y 4.</a:t>
            </a:r>
          </a:p>
          <a:p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# Saldo de cuenta en negativo (les deben plata al banco).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47 años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101 meses como cliente.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s-MX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s-MX" dirty="0"/>
              <a:t>Ofrecer productos personalizados, incentivar el uso de la tarjeta con puntos/recompensas.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s-MX" dirty="0"/>
              <a:t>Igual, quizás mejor perderlo que encontrarlo….</a:t>
            </a:r>
          </a:p>
          <a:p>
            <a:endParaRPr lang="es-MX" dirty="0"/>
          </a:p>
          <a:p>
            <a:endParaRPr lang="es-MX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E5F79DCE-06C7-121C-81BC-0F7DF11CE9C9}"/>
              </a:ext>
            </a:extLst>
          </p:cNvPr>
          <p:cNvSpPr/>
          <p:nvPr/>
        </p:nvSpPr>
        <p:spPr>
          <a:xfrm>
            <a:off x="7802787" y="1513107"/>
            <a:ext cx="1158240" cy="109966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NO SE MUEVEN</a:t>
            </a:r>
            <a:endParaRPr lang="es-AR" dirty="0"/>
          </a:p>
        </p:txBody>
      </p:sp>
      <p:pic>
        <p:nvPicPr>
          <p:cNvPr id="11" name="Imagen 10" descr="Una persona en frente de un arbol&#10;&#10;Descripción generada automáticamente con confianza baja">
            <a:extLst>
              <a:ext uri="{FF2B5EF4-FFF2-40B4-BE49-F238E27FC236}">
                <a16:creationId xmlns:a16="http://schemas.microsoft.com/office/drawing/2014/main" id="{2698C879-9B27-8F6B-0FCE-B0C31FD41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7744" y="634069"/>
            <a:ext cx="1654938" cy="1103292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2" name="Google Shape;93;p6">
            <a:extLst>
              <a:ext uri="{FF2B5EF4-FFF2-40B4-BE49-F238E27FC236}">
                <a16:creationId xmlns:a16="http://schemas.microsoft.com/office/drawing/2014/main" id="{47364BE3-CE1E-75FF-D229-86ABE4B79D4D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Perfilado de clientes | Clientes no recomendados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9A263B3A-28C6-007A-EDBE-CFBB478AD191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7332712" y="447686"/>
            <a:ext cx="3256630" cy="38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5889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12</a:t>
            </a:fld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350F66-10C2-D95C-729B-53C6615BE739}"/>
              </a:ext>
            </a:extLst>
          </p:cNvPr>
          <p:cNvSpPr txBox="1"/>
          <p:nvPr/>
        </p:nvSpPr>
        <p:spPr>
          <a:xfrm>
            <a:off x="855407" y="820578"/>
            <a:ext cx="38302473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/>
              <a:t>Cluster</a:t>
            </a:r>
            <a:r>
              <a:rPr lang="es-MX" dirty="0"/>
              <a:t> 9.</a:t>
            </a:r>
          </a:p>
          <a:p>
            <a:endParaRPr lang="es-MX" dirty="0"/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También son clientes nuevos (como el clúster 8).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Tienen tarjeta VISA y MASTERCARD hace poco tiempo.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Generan una rentabilidad negativa al banco! (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cluster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8 aunque sea genera comisiones) pero rentabilidad anual.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Suelen tener al menos una caja de ahorro y una cuenta corriente.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mpasivos_margen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en negativo :O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Posee algo de plata en la caja de ahorro.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mcomisiones_otras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en negativo.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s-MX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b="1" dirty="0"/>
              <a:t>El </a:t>
            </a:r>
            <a:r>
              <a:rPr lang="es-MX" b="1" dirty="0" err="1"/>
              <a:t>cúster</a:t>
            </a:r>
            <a:r>
              <a:rPr lang="es-MX" b="1" dirty="0"/>
              <a:t> 9 se diferencia por r</a:t>
            </a:r>
            <a:r>
              <a:rPr kumimoji="0" lang="es-AR" altLang="es-A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entabilidad</a:t>
            </a:r>
            <a:r>
              <a:rPr kumimoji="0" lang="es-AR" altLang="es-A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negativa.</a:t>
            </a:r>
            <a:r>
              <a:rPr lang="es-MX" b="1" dirty="0"/>
              <a:t> </a:t>
            </a: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#Perfil de los clientes en riesgo de abandono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#Clúster 8: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#Perfil: Clientes con una relación moderada con el banco, usando diversos productos financieros (como cuentas y tarjetas), pero con una situación financiera comprometida (saldos negativos y deudas). Están pagando comisiones relativamente altas y pueden estar buscando mejores opciones en otros bancos.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#Clúster 9: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#Perfil: Clientes recientes, que han abierto productos financieros hace poco tiempo, con una actividad y rentabilidad baja. Estos clientes aún no han consolidado una relación fuerte con el banco, y si no ven mejoras o beneficios claros, podrían decidir abandonar rápidamente.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es-MX" dirty="0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0BC6C1DF-D6FA-4B7F-7E6A-C7FD4966A3E0}"/>
              </a:ext>
            </a:extLst>
          </p:cNvPr>
          <p:cNvSpPr/>
          <p:nvPr/>
        </p:nvSpPr>
        <p:spPr>
          <a:xfrm>
            <a:off x="6191984" y="1548221"/>
            <a:ext cx="1158240" cy="109966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NO SE MUEVEN</a:t>
            </a:r>
            <a:endParaRPr lang="es-AR" dirty="0"/>
          </a:p>
        </p:txBody>
      </p:sp>
      <p:pic>
        <p:nvPicPr>
          <p:cNvPr id="10" name="Imagen 9" descr="Un hombre con una camisa azul&#10;&#10;Descripción generada automáticamente">
            <a:extLst>
              <a:ext uri="{FF2B5EF4-FFF2-40B4-BE49-F238E27FC236}">
                <a16:creationId xmlns:a16="http://schemas.microsoft.com/office/drawing/2014/main" id="{5D61B9F7-A129-EB32-548B-C2A066E2E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2838" y="570342"/>
            <a:ext cx="1319941" cy="1319941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Google Shape;93;p6">
            <a:extLst>
              <a:ext uri="{FF2B5EF4-FFF2-40B4-BE49-F238E27FC236}">
                <a16:creationId xmlns:a16="http://schemas.microsoft.com/office/drawing/2014/main" id="{F5DE07F3-C528-794B-0C85-AA692BC9283C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Perfilado de clientes | Clientes no recomendados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FC6ACAEF-59A6-689D-F790-C5E4746F7C81}"/>
              </a:ext>
            </a:extLst>
          </p:cNvPr>
          <p:cNvCxnSpPr>
            <a:cxnSpLocks/>
            <a:endCxn id="11" idx="3"/>
          </p:cNvCxnSpPr>
          <p:nvPr/>
        </p:nvCxnSpPr>
        <p:spPr>
          <a:xfrm flipH="1">
            <a:off x="7332712" y="447686"/>
            <a:ext cx="3256630" cy="38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367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sp>
        <p:nvSpPr>
          <p:cNvPr id="5" name="Google Shape;93;p6">
            <a:extLst>
              <a:ext uri="{FF2B5EF4-FFF2-40B4-BE49-F238E27FC236}">
                <a16:creationId xmlns:a16="http://schemas.microsoft.com/office/drawing/2014/main" id="{6AADFF5C-3804-3DDF-2629-BD4410EDC6F2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 err="1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Próximos</a:t>
            </a: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 pasos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13</a:t>
            </a:fld>
            <a:endParaRPr lang="es-AR" dirty="0">
              <a:solidFill>
                <a:schemeClr val="tx1"/>
              </a:solidFill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A19B241-6856-4A02-0E84-CA9979F6DDAD}"/>
              </a:ext>
            </a:extLst>
          </p:cNvPr>
          <p:cNvCxnSpPr>
            <a:cxnSpLocks/>
          </p:cNvCxnSpPr>
          <p:nvPr/>
        </p:nvCxnSpPr>
        <p:spPr>
          <a:xfrm flipH="1">
            <a:off x="3937819" y="447686"/>
            <a:ext cx="665152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D4E2F2A5-75B2-F1F8-031A-818324137CC6}"/>
              </a:ext>
            </a:extLst>
          </p:cNvPr>
          <p:cNvSpPr txBox="1"/>
          <p:nvPr/>
        </p:nvSpPr>
        <p:spPr>
          <a:xfrm>
            <a:off x="2556136" y="2647803"/>
            <a:ext cx="7496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A partir de estos perfiles de clientes identificados, poder predecir aquellas bajas que se darán</a:t>
            </a:r>
            <a:r>
              <a:rPr lang="es-AR" dirty="0"/>
              <a:t> en el futuro, con el fin de anticiparnos.</a:t>
            </a:r>
            <a:endParaRPr lang="es-MX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B9CFDAC-9177-E558-FA40-07B3E8382B64}"/>
              </a:ext>
            </a:extLst>
          </p:cNvPr>
          <p:cNvSpPr/>
          <p:nvPr/>
        </p:nvSpPr>
        <p:spPr>
          <a:xfrm>
            <a:off x="2139569" y="2779241"/>
            <a:ext cx="162233" cy="191728"/>
          </a:xfrm>
          <a:prstGeom prst="ellipse">
            <a:avLst/>
          </a:prstGeom>
          <a:solidFill>
            <a:srgbClr val="FFC000"/>
          </a:solidFill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49845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sp>
        <p:nvSpPr>
          <p:cNvPr id="5" name="Google Shape;93;p6">
            <a:extLst>
              <a:ext uri="{FF2B5EF4-FFF2-40B4-BE49-F238E27FC236}">
                <a16:creationId xmlns:a16="http://schemas.microsoft.com/office/drawing/2014/main" id="{6AADFF5C-3804-3DDF-2629-BD4410EDC6F2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Agenda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2</a:t>
            </a:fld>
            <a:endParaRPr lang="es-AR" dirty="0">
              <a:solidFill>
                <a:schemeClr val="tx1"/>
              </a:solidFill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A19B241-6856-4A02-0E84-CA9979F6DDAD}"/>
              </a:ext>
            </a:extLst>
          </p:cNvPr>
          <p:cNvCxnSpPr>
            <a:cxnSpLocks/>
          </p:cNvCxnSpPr>
          <p:nvPr/>
        </p:nvCxnSpPr>
        <p:spPr>
          <a:xfrm flipH="1">
            <a:off x="3849329" y="447686"/>
            <a:ext cx="674001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ipse 11">
            <a:extLst>
              <a:ext uri="{FF2B5EF4-FFF2-40B4-BE49-F238E27FC236}">
                <a16:creationId xmlns:a16="http://schemas.microsoft.com/office/drawing/2014/main" id="{3C079BC9-D6CB-282B-98CB-9C91D5D79171}"/>
              </a:ext>
            </a:extLst>
          </p:cNvPr>
          <p:cNvSpPr/>
          <p:nvPr/>
        </p:nvSpPr>
        <p:spPr>
          <a:xfrm>
            <a:off x="1445342" y="3017009"/>
            <a:ext cx="162233" cy="191728"/>
          </a:xfrm>
          <a:prstGeom prst="ellipse">
            <a:avLst/>
          </a:prstGeom>
          <a:solidFill>
            <a:srgbClr val="FFC000"/>
          </a:solidFill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C8361DD-CCB5-52B4-1627-E2BA79AAC090}"/>
              </a:ext>
            </a:extLst>
          </p:cNvPr>
          <p:cNvSpPr txBox="1"/>
          <p:nvPr/>
        </p:nvSpPr>
        <p:spPr>
          <a:xfrm>
            <a:off x="1755058" y="2943124"/>
            <a:ext cx="8994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latin typeface="Poppins" panose="00000500000000000000" pitchFamily="2" charset="0"/>
                <a:cs typeface="Poppins" panose="00000500000000000000" pitchFamily="2" charset="0"/>
              </a:rPr>
              <a:t>Identificación de perfiles de clientes con potencial que abandonan el banco.</a:t>
            </a:r>
            <a:endParaRPr lang="es-AR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02752834-38E7-301B-EE1D-DF61068F9489}"/>
              </a:ext>
            </a:extLst>
          </p:cNvPr>
          <p:cNvSpPr/>
          <p:nvPr/>
        </p:nvSpPr>
        <p:spPr>
          <a:xfrm>
            <a:off x="1445342" y="3692122"/>
            <a:ext cx="162233" cy="191728"/>
          </a:xfrm>
          <a:prstGeom prst="ellipse">
            <a:avLst/>
          </a:prstGeom>
          <a:solidFill>
            <a:srgbClr val="FFC000"/>
          </a:solidFill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05A3E8C-B94F-64C9-C1DA-4D17C32A046B}"/>
              </a:ext>
            </a:extLst>
          </p:cNvPr>
          <p:cNvSpPr txBox="1"/>
          <p:nvPr/>
        </p:nvSpPr>
        <p:spPr>
          <a:xfrm>
            <a:off x="1755058" y="360332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latin typeface="Poppins" panose="00000500000000000000" pitchFamily="2" charset="0"/>
                <a:cs typeface="Poppins" panose="00000500000000000000" pitchFamily="2" charset="0"/>
              </a:rPr>
              <a:t>Próximos pasos.</a:t>
            </a:r>
            <a:endParaRPr lang="es-AR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87CFA1F5-D22E-800E-16F0-852B88D7B3C4}"/>
              </a:ext>
            </a:extLst>
          </p:cNvPr>
          <p:cNvSpPr/>
          <p:nvPr/>
        </p:nvSpPr>
        <p:spPr>
          <a:xfrm>
            <a:off x="1445342" y="2341896"/>
            <a:ext cx="162233" cy="191728"/>
          </a:xfrm>
          <a:prstGeom prst="ellipse">
            <a:avLst/>
          </a:prstGeom>
          <a:solidFill>
            <a:srgbClr val="FFC000"/>
          </a:solidFill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A75BBDF-ADD4-E236-7F50-C963A31D0D44}"/>
              </a:ext>
            </a:extLst>
          </p:cNvPr>
          <p:cNvSpPr txBox="1"/>
          <p:nvPr/>
        </p:nvSpPr>
        <p:spPr>
          <a:xfrm>
            <a:off x="1755058" y="2282927"/>
            <a:ext cx="168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>
                <a:latin typeface="Poppins" panose="00000500000000000000" pitchFamily="2" charset="0"/>
                <a:cs typeface="Poppins" panose="00000500000000000000" pitchFamily="2" charset="0"/>
              </a:rPr>
              <a:t>Introducción.</a:t>
            </a:r>
            <a:endParaRPr lang="es-AR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08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sp>
        <p:nvSpPr>
          <p:cNvPr id="5" name="Google Shape;93;p6">
            <a:extLst>
              <a:ext uri="{FF2B5EF4-FFF2-40B4-BE49-F238E27FC236}">
                <a16:creationId xmlns:a16="http://schemas.microsoft.com/office/drawing/2014/main" id="{6AADFF5C-3804-3DDF-2629-BD4410EDC6F2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Introducción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3</a:t>
            </a:fld>
            <a:endParaRPr lang="es-AR" dirty="0">
              <a:solidFill>
                <a:schemeClr val="tx1"/>
              </a:solidFill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A19B241-6856-4A02-0E84-CA9979F6DDAD}"/>
              </a:ext>
            </a:extLst>
          </p:cNvPr>
          <p:cNvCxnSpPr>
            <a:cxnSpLocks/>
          </p:cNvCxnSpPr>
          <p:nvPr/>
        </p:nvCxnSpPr>
        <p:spPr>
          <a:xfrm flipH="1">
            <a:off x="3849329" y="447686"/>
            <a:ext cx="674001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upo 10">
            <a:extLst>
              <a:ext uri="{FF2B5EF4-FFF2-40B4-BE49-F238E27FC236}">
                <a16:creationId xmlns:a16="http://schemas.microsoft.com/office/drawing/2014/main" id="{EB255937-D305-4E1E-6D41-FB3B7CC3E7DB}"/>
              </a:ext>
            </a:extLst>
          </p:cNvPr>
          <p:cNvGrpSpPr/>
          <p:nvPr/>
        </p:nvGrpSpPr>
        <p:grpSpPr>
          <a:xfrm>
            <a:off x="2545129" y="1504579"/>
            <a:ext cx="6464333" cy="3765336"/>
            <a:chOff x="2545129" y="1504579"/>
            <a:chExt cx="6464333" cy="3765336"/>
          </a:xfrm>
        </p:grpSpPr>
        <p:cxnSp>
          <p:nvCxnSpPr>
            <p:cNvPr id="3" name="Conector recto de flecha 2">
              <a:extLst>
                <a:ext uri="{FF2B5EF4-FFF2-40B4-BE49-F238E27FC236}">
                  <a16:creationId xmlns:a16="http://schemas.microsoft.com/office/drawing/2014/main" id="{5EC2A761-5715-3ADE-8131-29BA259524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6987" y="1505635"/>
              <a:ext cx="0" cy="3274420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9" name="Conector recto de flecha 8">
              <a:extLst>
                <a:ext uri="{FF2B5EF4-FFF2-40B4-BE49-F238E27FC236}">
                  <a16:creationId xmlns:a16="http://schemas.microsoft.com/office/drawing/2014/main" id="{0EF732A9-47DE-D699-41D4-9772FC61EAF3}"/>
                </a:ext>
              </a:extLst>
            </p:cNvPr>
            <p:cNvCxnSpPr>
              <a:cxnSpLocks/>
            </p:cNvCxnSpPr>
            <p:nvPr/>
          </p:nvCxnSpPr>
          <p:spPr>
            <a:xfrm>
              <a:off x="2545129" y="4780055"/>
              <a:ext cx="5760000" cy="0"/>
            </a:xfrm>
            <a:prstGeom prst="straightConnector1">
              <a:avLst/>
            </a:prstGeom>
            <a:ln w="1905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94971CD5-BFAB-611B-E81D-B950D0FBF943}"/>
                </a:ext>
              </a:extLst>
            </p:cNvPr>
            <p:cNvSpPr txBox="1"/>
            <p:nvPr/>
          </p:nvSpPr>
          <p:spPr>
            <a:xfrm>
              <a:off x="7045671" y="4900583"/>
              <a:ext cx="1963791" cy="3677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/>
                <a:t>Rentabilidad</a:t>
              </a:r>
              <a:endParaRPr lang="es-AR" dirty="0"/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316CEF28-F0A8-7D45-CCCF-BD8AE17EA2E8}"/>
                </a:ext>
              </a:extLst>
            </p:cNvPr>
            <p:cNvSpPr txBox="1"/>
            <p:nvPr/>
          </p:nvSpPr>
          <p:spPr>
            <a:xfrm>
              <a:off x="3847616" y="1504579"/>
              <a:ext cx="2060667" cy="643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dirty="0"/>
                <a:t>Oportunidad  crecimiento</a:t>
              </a:r>
              <a:endParaRPr lang="es-AR" dirty="0"/>
            </a:p>
          </p:txBody>
        </p:sp>
        <p:pic>
          <p:nvPicPr>
            <p:cNvPr id="22" name="Imagen 21" descr="Imagen que contiene persona, interior, tabla, mujer&#10;&#10;Descripción generada automáticamente">
              <a:extLst>
                <a:ext uri="{FF2B5EF4-FFF2-40B4-BE49-F238E27FC236}">
                  <a16:creationId xmlns:a16="http://schemas.microsoft.com/office/drawing/2014/main" id="{6A38331C-BE15-68A3-D62A-4C41C289DA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9989" y="3742744"/>
              <a:ext cx="475154" cy="464400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3" name="Imagen 22" descr="Un hombre con un celular en la mano&#10;&#10;Descripción generada automáticamente con confianza media">
              <a:extLst>
                <a:ext uri="{FF2B5EF4-FFF2-40B4-BE49-F238E27FC236}">
                  <a16:creationId xmlns:a16="http://schemas.microsoft.com/office/drawing/2014/main" id="{4AD4BE56-61C7-89B0-A7BB-730D420B75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66611" y="3149539"/>
              <a:ext cx="464400" cy="428078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4" name="Imagen 23" descr="Una persona sentado en un escritorio&#10;&#10;Descripción generada automáticamente con confianza media">
              <a:extLst>
                <a:ext uri="{FF2B5EF4-FFF2-40B4-BE49-F238E27FC236}">
                  <a16:creationId xmlns:a16="http://schemas.microsoft.com/office/drawing/2014/main" id="{0CCF6736-A2F4-8D5A-7A1D-2FC854F7F3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4136" y="2493437"/>
              <a:ext cx="464400" cy="454238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5" name="Imagen 24" descr="Una mujer con una corona de flores en la cabeza&#10;&#10;Descripción generada automáticamente con confianza media">
              <a:extLst>
                <a:ext uri="{FF2B5EF4-FFF2-40B4-BE49-F238E27FC236}">
                  <a16:creationId xmlns:a16="http://schemas.microsoft.com/office/drawing/2014/main" id="{B97E674D-9332-0910-F304-532D200AB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3861" y="3631791"/>
              <a:ext cx="464400" cy="428128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6" name="Imagen 25" descr="Una persona en frente de un arbol&#10;&#10;Descripción generada automáticamente con confianza baja">
              <a:extLst>
                <a:ext uri="{FF2B5EF4-FFF2-40B4-BE49-F238E27FC236}">
                  <a16:creationId xmlns:a16="http://schemas.microsoft.com/office/drawing/2014/main" id="{453F8D11-4B9D-F1E1-43A7-003C271150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7022" y="4270336"/>
              <a:ext cx="464400" cy="428128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7" name="Imagen 26" descr="Una persona haciendo gestos con la cara seria&#10;&#10;Descripción generada automáticamente con confianza media">
              <a:extLst>
                <a:ext uri="{FF2B5EF4-FFF2-40B4-BE49-F238E27FC236}">
                  <a16:creationId xmlns:a16="http://schemas.microsoft.com/office/drawing/2014/main" id="{E328DB91-5DE0-BBAE-90A1-0B2D0A0150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5698" y="2643374"/>
              <a:ext cx="464400" cy="429534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8" name="Imagen 27" descr="Un hombre con una camisa azul&#10;&#10;Descripción generada automáticamente">
              <a:extLst>
                <a:ext uri="{FF2B5EF4-FFF2-40B4-BE49-F238E27FC236}">
                  <a16:creationId xmlns:a16="http://schemas.microsoft.com/office/drawing/2014/main" id="{AEA59100-FD82-DBAA-79C4-F7B061472F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28275" y="3902865"/>
              <a:ext cx="464400" cy="464400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29" name="Imagen 28" descr="Un joven sentado en un escritorio&#10;&#10;Descripción generada automáticamente con confianza media">
              <a:extLst>
                <a:ext uri="{FF2B5EF4-FFF2-40B4-BE49-F238E27FC236}">
                  <a16:creationId xmlns:a16="http://schemas.microsoft.com/office/drawing/2014/main" id="{66C978A1-4934-97A8-2CCB-96493BE3F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536" y="2284086"/>
              <a:ext cx="464400" cy="429589"/>
            </a:xfrm>
            <a:prstGeom prst="round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37" name="CuadroTexto 36">
              <a:extLst>
                <a:ext uri="{FF2B5EF4-FFF2-40B4-BE49-F238E27FC236}">
                  <a16:creationId xmlns:a16="http://schemas.microsoft.com/office/drawing/2014/main" id="{D87FA352-063D-B306-A756-F67B4B6C1962}"/>
                </a:ext>
              </a:extLst>
            </p:cNvPr>
            <p:cNvSpPr txBox="1"/>
            <p:nvPr/>
          </p:nvSpPr>
          <p:spPr>
            <a:xfrm>
              <a:off x="2579072" y="4900583"/>
              <a:ext cx="9423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/>
                <a:t>Pérdida</a:t>
              </a:r>
              <a:endParaRPr lang="es-AR" dirty="0"/>
            </a:p>
          </p:txBody>
        </p:sp>
      </p:grpSp>
    </p:spTree>
    <p:extLst>
      <p:ext uri="{BB962C8B-B14F-4D97-AF65-F5344CB8AC3E}">
        <p14:creationId xmlns:p14="http://schemas.microsoft.com/office/powerpoint/2010/main" val="3377138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sp>
        <p:nvSpPr>
          <p:cNvPr id="5" name="Google Shape;93;p6">
            <a:extLst>
              <a:ext uri="{FF2B5EF4-FFF2-40B4-BE49-F238E27FC236}">
                <a16:creationId xmlns:a16="http://schemas.microsoft.com/office/drawing/2014/main" id="{6AADFF5C-3804-3DDF-2629-BD4410EDC6F2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Introducción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4</a:t>
            </a:fld>
            <a:endParaRPr lang="es-AR" dirty="0">
              <a:solidFill>
                <a:schemeClr val="tx1"/>
              </a:solidFill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A19B241-6856-4A02-0E84-CA9979F6DDAD}"/>
              </a:ext>
            </a:extLst>
          </p:cNvPr>
          <p:cNvCxnSpPr>
            <a:cxnSpLocks/>
          </p:cNvCxnSpPr>
          <p:nvPr/>
        </p:nvCxnSpPr>
        <p:spPr>
          <a:xfrm flipH="1">
            <a:off x="3849329" y="447686"/>
            <a:ext cx="674001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5EC2A761-5715-3ADE-8131-29BA259524BD}"/>
              </a:ext>
            </a:extLst>
          </p:cNvPr>
          <p:cNvCxnSpPr>
            <a:cxnSpLocks/>
          </p:cNvCxnSpPr>
          <p:nvPr/>
        </p:nvCxnSpPr>
        <p:spPr>
          <a:xfrm flipV="1">
            <a:off x="5286987" y="1505635"/>
            <a:ext cx="0" cy="327442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0EF732A9-47DE-D699-41D4-9772FC61EAF3}"/>
              </a:ext>
            </a:extLst>
          </p:cNvPr>
          <p:cNvCxnSpPr>
            <a:cxnSpLocks/>
          </p:cNvCxnSpPr>
          <p:nvPr/>
        </p:nvCxnSpPr>
        <p:spPr>
          <a:xfrm>
            <a:off x="2545129" y="4780055"/>
            <a:ext cx="5760000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4971CD5-BFAB-611B-E81D-B950D0FBF943}"/>
              </a:ext>
            </a:extLst>
          </p:cNvPr>
          <p:cNvSpPr txBox="1"/>
          <p:nvPr/>
        </p:nvSpPr>
        <p:spPr>
          <a:xfrm>
            <a:off x="7045671" y="4900583"/>
            <a:ext cx="1963791" cy="3677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Rentabilidad</a:t>
            </a:r>
            <a:endParaRPr lang="es-AR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316CEF28-F0A8-7D45-CCCF-BD8AE17EA2E8}"/>
              </a:ext>
            </a:extLst>
          </p:cNvPr>
          <p:cNvSpPr txBox="1"/>
          <p:nvPr/>
        </p:nvSpPr>
        <p:spPr>
          <a:xfrm>
            <a:off x="3847616" y="1504579"/>
            <a:ext cx="2060667" cy="64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Oportunidad  crecimiento</a:t>
            </a:r>
            <a:endParaRPr lang="es-AR" dirty="0"/>
          </a:p>
        </p:txBody>
      </p:sp>
      <p:pic>
        <p:nvPicPr>
          <p:cNvPr id="22" name="Imagen 21" descr="Imagen que contiene persona, interior, tabla, mujer&#10;&#10;Descripción generada automáticamente">
            <a:extLst>
              <a:ext uri="{FF2B5EF4-FFF2-40B4-BE49-F238E27FC236}">
                <a16:creationId xmlns:a16="http://schemas.microsoft.com/office/drawing/2014/main" id="{6A38331C-BE15-68A3-D62A-4C41C289DA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989" y="3742744"/>
            <a:ext cx="475154" cy="464400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3" name="Imagen 22" descr="Un hombre con un celular en la mano&#10;&#10;Descripción generada automáticamente con confianza media">
            <a:extLst>
              <a:ext uri="{FF2B5EF4-FFF2-40B4-BE49-F238E27FC236}">
                <a16:creationId xmlns:a16="http://schemas.microsoft.com/office/drawing/2014/main" id="{4AD4BE56-61C7-89B0-A7BB-730D420B75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611" y="3149539"/>
            <a:ext cx="464400" cy="428078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4" name="Imagen 23" descr="Una persona sentado en un escritorio&#10;&#10;Descripción generada automáticamente con confianza media">
            <a:extLst>
              <a:ext uri="{FF2B5EF4-FFF2-40B4-BE49-F238E27FC236}">
                <a16:creationId xmlns:a16="http://schemas.microsoft.com/office/drawing/2014/main" id="{0CCF6736-A2F4-8D5A-7A1D-2FC854F7F3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136" y="2493437"/>
            <a:ext cx="464400" cy="454238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5" name="Imagen 24" descr="Una mujer con una corona de flores en la cabeza&#10;&#10;Descripción generada automáticamente con confianza media">
            <a:extLst>
              <a:ext uri="{FF2B5EF4-FFF2-40B4-BE49-F238E27FC236}">
                <a16:creationId xmlns:a16="http://schemas.microsoft.com/office/drawing/2014/main" id="{B97E674D-9332-0910-F304-532D200AB8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861" y="3631791"/>
            <a:ext cx="464400" cy="428128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Imagen 25" descr="Una persona en frente de un arbol&#10;&#10;Descripción generada automáticamente con confianza baja">
            <a:extLst>
              <a:ext uri="{FF2B5EF4-FFF2-40B4-BE49-F238E27FC236}">
                <a16:creationId xmlns:a16="http://schemas.microsoft.com/office/drawing/2014/main" id="{453F8D11-4B9D-F1E1-43A7-003C271150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022" y="4270336"/>
            <a:ext cx="464400" cy="428128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7" name="Imagen 26" descr="Una persona haciendo gestos con la cara seria&#10;&#10;Descripción generada automáticamente con confianza media">
            <a:extLst>
              <a:ext uri="{FF2B5EF4-FFF2-40B4-BE49-F238E27FC236}">
                <a16:creationId xmlns:a16="http://schemas.microsoft.com/office/drawing/2014/main" id="{E328DB91-5DE0-BBAE-90A1-0B2D0A0150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698" y="2643374"/>
            <a:ext cx="464400" cy="429534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8" name="Imagen 27" descr="Un hombre con una camisa azul&#10;&#10;Descripción generada automáticamente">
            <a:extLst>
              <a:ext uri="{FF2B5EF4-FFF2-40B4-BE49-F238E27FC236}">
                <a16:creationId xmlns:a16="http://schemas.microsoft.com/office/drawing/2014/main" id="{AEA59100-FD82-DBAA-79C4-F7B061472F7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275" y="3902865"/>
            <a:ext cx="464400" cy="464400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9" name="Imagen 28" descr="Un joven sentado en un escritorio&#10;&#10;Descripción generada automáticamente con confianza media">
            <a:extLst>
              <a:ext uri="{FF2B5EF4-FFF2-40B4-BE49-F238E27FC236}">
                <a16:creationId xmlns:a16="http://schemas.microsoft.com/office/drawing/2014/main" id="{66C978A1-4934-97A8-2CCB-96493BE3F65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536" y="2284086"/>
            <a:ext cx="464400" cy="429589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sp>
        <p:nvSpPr>
          <p:cNvPr id="37" name="CuadroTexto 36">
            <a:extLst>
              <a:ext uri="{FF2B5EF4-FFF2-40B4-BE49-F238E27FC236}">
                <a16:creationId xmlns:a16="http://schemas.microsoft.com/office/drawing/2014/main" id="{D87FA352-063D-B306-A756-F67B4B6C1962}"/>
              </a:ext>
            </a:extLst>
          </p:cNvPr>
          <p:cNvSpPr txBox="1"/>
          <p:nvPr/>
        </p:nvSpPr>
        <p:spPr>
          <a:xfrm>
            <a:off x="2579072" y="4900583"/>
            <a:ext cx="942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Pérdida</a:t>
            </a:r>
            <a:endParaRPr lang="es-AR" dirty="0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CFB2DB6D-E9BD-66A4-BEF6-C50302338225}"/>
              </a:ext>
            </a:extLst>
          </p:cNvPr>
          <p:cNvSpPr/>
          <p:nvPr/>
        </p:nvSpPr>
        <p:spPr>
          <a:xfrm>
            <a:off x="5416050" y="2002971"/>
            <a:ext cx="3379603" cy="2586756"/>
          </a:xfrm>
          <a:custGeom>
            <a:avLst/>
            <a:gdLst>
              <a:gd name="connsiteX0" fmla="*/ 0 w 3379603"/>
              <a:gd name="connsiteY0" fmla="*/ 1293378 h 2586756"/>
              <a:gd name="connsiteX1" fmla="*/ 1689802 w 3379603"/>
              <a:gd name="connsiteY1" fmla="*/ 0 h 2586756"/>
              <a:gd name="connsiteX2" fmla="*/ 3379604 w 3379603"/>
              <a:gd name="connsiteY2" fmla="*/ 1293378 h 2586756"/>
              <a:gd name="connsiteX3" fmla="*/ 1689802 w 3379603"/>
              <a:gd name="connsiteY3" fmla="*/ 2586756 h 2586756"/>
              <a:gd name="connsiteX4" fmla="*/ 0 w 3379603"/>
              <a:gd name="connsiteY4" fmla="*/ 1293378 h 2586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9603" h="2586756" extrusionOk="0">
                <a:moveTo>
                  <a:pt x="0" y="1293378"/>
                </a:moveTo>
                <a:cubicBezTo>
                  <a:pt x="-33814" y="539302"/>
                  <a:pt x="810720" y="-19667"/>
                  <a:pt x="1689802" y="0"/>
                </a:cubicBezTo>
                <a:cubicBezTo>
                  <a:pt x="2567306" y="31322"/>
                  <a:pt x="3558789" y="525596"/>
                  <a:pt x="3379604" y="1293378"/>
                </a:cubicBezTo>
                <a:cubicBezTo>
                  <a:pt x="3302007" y="1852984"/>
                  <a:pt x="2557326" y="2791278"/>
                  <a:pt x="1689802" y="2586756"/>
                </a:cubicBezTo>
                <a:cubicBezTo>
                  <a:pt x="780186" y="2554149"/>
                  <a:pt x="117008" y="1998062"/>
                  <a:pt x="0" y="1293378"/>
                </a:cubicBezTo>
                <a:close/>
              </a:path>
            </a:pathLst>
          </a:custGeom>
          <a:noFill/>
          <a:ln w="9525">
            <a:solidFill>
              <a:schemeClr val="accent6">
                <a:lumMod val="50000"/>
              </a:schemeClr>
            </a:solidFill>
            <a:prstDash val="lgDashDot"/>
            <a:extLst>
              <a:ext uri="{C807C97D-BFC1-408E-A445-0C87EB9F89A2}">
                <ask:lineSketchStyleProps xmlns:ask="http://schemas.microsoft.com/office/drawing/2018/sketchyshapes" sd="8792487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0462EC2-A5A8-32FB-D469-EAD00B146B57}"/>
              </a:ext>
            </a:extLst>
          </p:cNvPr>
          <p:cNvSpPr/>
          <p:nvPr/>
        </p:nvSpPr>
        <p:spPr>
          <a:xfrm>
            <a:off x="4238173" y="3703346"/>
            <a:ext cx="1670109" cy="1512781"/>
          </a:xfrm>
          <a:custGeom>
            <a:avLst/>
            <a:gdLst>
              <a:gd name="connsiteX0" fmla="*/ 0 w 1670109"/>
              <a:gd name="connsiteY0" fmla="*/ 756391 h 1512781"/>
              <a:gd name="connsiteX1" fmla="*/ 835055 w 1670109"/>
              <a:gd name="connsiteY1" fmla="*/ 0 h 1512781"/>
              <a:gd name="connsiteX2" fmla="*/ 1670110 w 1670109"/>
              <a:gd name="connsiteY2" fmla="*/ 756391 h 1512781"/>
              <a:gd name="connsiteX3" fmla="*/ 835055 w 1670109"/>
              <a:gd name="connsiteY3" fmla="*/ 1512782 h 1512781"/>
              <a:gd name="connsiteX4" fmla="*/ 0 w 1670109"/>
              <a:gd name="connsiteY4" fmla="*/ 756391 h 1512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0109" h="1512781" extrusionOk="0">
                <a:moveTo>
                  <a:pt x="0" y="756391"/>
                </a:moveTo>
                <a:cubicBezTo>
                  <a:pt x="-25530" y="308627"/>
                  <a:pt x="443183" y="-25167"/>
                  <a:pt x="835055" y="0"/>
                </a:cubicBezTo>
                <a:cubicBezTo>
                  <a:pt x="1217507" y="44238"/>
                  <a:pt x="1698319" y="330230"/>
                  <a:pt x="1670110" y="756391"/>
                </a:cubicBezTo>
                <a:cubicBezTo>
                  <a:pt x="1628524" y="1091222"/>
                  <a:pt x="1287535" y="1539879"/>
                  <a:pt x="835055" y="1512782"/>
                </a:cubicBezTo>
                <a:cubicBezTo>
                  <a:pt x="404731" y="1470205"/>
                  <a:pt x="56073" y="1169520"/>
                  <a:pt x="0" y="756391"/>
                </a:cubicBezTo>
                <a:close/>
              </a:path>
            </a:pathLst>
          </a:custGeom>
          <a:noFill/>
          <a:ln w="9525">
            <a:solidFill>
              <a:srgbClr val="FFC000"/>
            </a:solidFill>
            <a:prstDash val="lgDashDot"/>
            <a:extLst>
              <a:ext uri="{C807C97D-BFC1-408E-A445-0C87EB9F89A2}">
                <ask:lineSketchStyleProps xmlns:ask="http://schemas.microsoft.com/office/drawing/2018/sketchyshapes" sd="87924873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61675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sp>
        <p:nvSpPr>
          <p:cNvPr id="5" name="Google Shape;93;p6">
            <a:extLst>
              <a:ext uri="{FF2B5EF4-FFF2-40B4-BE49-F238E27FC236}">
                <a16:creationId xmlns:a16="http://schemas.microsoft.com/office/drawing/2014/main" id="{6AADFF5C-3804-3DDF-2629-BD4410EDC6F2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Perfilado de clientes | Clientes objetivo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5</a:t>
            </a:fld>
            <a:endParaRPr lang="es-AR" dirty="0">
              <a:solidFill>
                <a:schemeClr val="tx1"/>
              </a:solidFill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A19B241-6856-4A02-0E84-CA9979F6DDAD}"/>
              </a:ext>
            </a:extLst>
          </p:cNvPr>
          <p:cNvCxnSpPr>
            <a:cxnSpLocks/>
          </p:cNvCxnSpPr>
          <p:nvPr/>
        </p:nvCxnSpPr>
        <p:spPr>
          <a:xfrm flipH="1">
            <a:off x="5950857" y="447686"/>
            <a:ext cx="463848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8C350F66-10C2-D95C-729B-53C6615BE739}"/>
              </a:ext>
            </a:extLst>
          </p:cNvPr>
          <p:cNvSpPr txBox="1"/>
          <p:nvPr/>
        </p:nvSpPr>
        <p:spPr>
          <a:xfrm>
            <a:off x="855407" y="820578"/>
            <a:ext cx="24478689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/>
              <a:t>Cluster</a:t>
            </a:r>
            <a:r>
              <a:rPr lang="es-MX" dirty="0"/>
              <a:t> 6.</a:t>
            </a:r>
          </a:p>
          <a:p>
            <a:endParaRPr lang="es-MX" dirty="0"/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mactivos_margen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(que viene en aumento)</a:t>
            </a:r>
            <a:r>
              <a:rPr lang="es-AR" dirty="0">
                <a:solidFill>
                  <a:srgbClr val="CCCCCC"/>
                </a:solidFill>
                <a:latin typeface="Consolas" panose="020B0609020204030204" pitchFamily="49" charset="0"/>
              </a:rPr>
              <a:t> --</a:t>
            </a:r>
            <a:r>
              <a:rPr lang="es-AR" dirty="0">
                <a:solidFill>
                  <a:srgbClr val="CCCCCC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 Monto por margen que obtuvo el banco a partir de intereses.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s-MX" dirty="0"/>
          </a:p>
          <a:p>
            <a:r>
              <a:rPr lang="es-MX" dirty="0"/>
              <a:t># Mucha rentabilidad (que viene en ascenso).</a:t>
            </a:r>
          </a:p>
          <a:p>
            <a:endParaRPr lang="es-MX" dirty="0"/>
          </a:p>
          <a:p>
            <a:r>
              <a:rPr lang="es-MX" dirty="0"/>
              <a:t># Cuenta saldos en negativo (y cayendo) </a:t>
            </a:r>
            <a:r>
              <a:rPr lang="es-MX" dirty="0">
                <a:sym typeface="Wingdings" panose="05000000000000000000" pitchFamily="2" charset="2"/>
              </a:rPr>
              <a:t> Cada vez más deuda.</a:t>
            </a:r>
            <a:endParaRPr lang="es-MX" dirty="0"/>
          </a:p>
          <a:p>
            <a:endParaRPr lang="es-MX" dirty="0"/>
          </a:p>
          <a:p>
            <a:r>
              <a:rPr lang="es-MX" dirty="0"/>
              <a:t># Cuenta corriente en negativo ( cayendo) </a:t>
            </a:r>
            <a:r>
              <a:rPr lang="es-MX" dirty="0">
                <a:sym typeface="Wingdings" panose="05000000000000000000" pitchFamily="2" charset="2"/>
              </a:rPr>
              <a:t> Cada vez más deuda.</a:t>
            </a:r>
            <a:endParaRPr lang="es-MX" dirty="0"/>
          </a:p>
          <a:p>
            <a:endParaRPr lang="es-MX" dirty="0"/>
          </a:p>
          <a:p>
            <a:r>
              <a:rPr lang="es-MX" dirty="0"/>
              <a:t># Sin plata en la caja de ahorro.</a:t>
            </a:r>
          </a:p>
          <a:p>
            <a:endParaRPr lang="es-MX" dirty="0"/>
          </a:p>
          <a:p>
            <a:r>
              <a:rPr lang="es-MX" dirty="0"/>
              <a:t># comisiones altas y otras comisiones altas e intereses altos </a:t>
            </a:r>
            <a:r>
              <a:rPr lang="es-MX" dirty="0">
                <a:sym typeface="Wingdings" panose="05000000000000000000" pitchFamily="2" charset="2"/>
              </a:rPr>
              <a:t> Cada vez más frágil, y bola de nieve.</a:t>
            </a:r>
            <a:endParaRPr lang="es-MX" dirty="0"/>
          </a:p>
          <a:p>
            <a:endParaRPr lang="es-MX" dirty="0"/>
          </a:p>
          <a:p>
            <a:r>
              <a:rPr lang="es-MX" dirty="0"/>
              <a:t># 47 años, y 112 meses de antigüedad.</a:t>
            </a:r>
          </a:p>
          <a:p>
            <a:endParaRPr lang="es-MX" dirty="0"/>
          </a:p>
          <a:p>
            <a:r>
              <a:rPr lang="es-MX" dirty="0">
                <a:sym typeface="Wingdings" panose="05000000000000000000" pitchFamily="2" charset="2"/>
              </a:rPr>
              <a:t> </a:t>
            </a:r>
            <a:r>
              <a:rPr lang="es-MX" dirty="0"/>
              <a:t>Darles acceso a consolidaciones de deuda, préstamos con intereses más bajos o productos que les permitan mejorar su situación financiera sin tener que incurrir en tantas comisiones o intereses. Esto podría ayudar a retenerlos a largo plazo.</a:t>
            </a:r>
            <a:endParaRPr lang="es-MX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dirty="0"/>
              <a:t>Podrías ofrecerles opciones de refinanciación de deudas para aliviar la presión de los pagos de intereses altos y las comisiones.</a:t>
            </a:r>
            <a:endParaRPr lang="es-MX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dirty="0"/>
              <a:t>Perfil altamente rentable para el banco en el presente, su creciente dependencia de créditos y cuentas en descubierto podría convertirse en un problema si comienzan a incumplir.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507FB1ED-501D-E063-464F-66D77926D5A2}"/>
              </a:ext>
            </a:extLst>
          </p:cNvPr>
          <p:cNvSpPr/>
          <p:nvPr/>
        </p:nvSpPr>
        <p:spPr>
          <a:xfrm>
            <a:off x="4213615" y="4067815"/>
            <a:ext cx="3017520" cy="1633062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PELIGROSO PERO TRATAR DE COBRARLES RETENIENDOLOS.</a:t>
            </a:r>
            <a:endParaRPr lang="es-AR" dirty="0"/>
          </a:p>
        </p:txBody>
      </p:sp>
      <p:pic>
        <p:nvPicPr>
          <p:cNvPr id="10" name="Imagen 9" descr="Imagen que contiene persona, interior, tabla, mujer&#10;&#10;Descripción generada automáticamente">
            <a:extLst>
              <a:ext uri="{FF2B5EF4-FFF2-40B4-BE49-F238E27FC236}">
                <a16:creationId xmlns:a16="http://schemas.microsoft.com/office/drawing/2014/main" id="{79DD3E1B-BE28-A382-9561-8068A4D5EF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772" y="570342"/>
            <a:ext cx="1440000" cy="1407407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57543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6</a:t>
            </a:fld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350F66-10C2-D95C-729B-53C6615BE739}"/>
              </a:ext>
            </a:extLst>
          </p:cNvPr>
          <p:cNvSpPr txBox="1"/>
          <p:nvPr/>
        </p:nvSpPr>
        <p:spPr>
          <a:xfrm>
            <a:off x="855407" y="820578"/>
            <a:ext cx="2079498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/>
              <a:t>Cluster</a:t>
            </a:r>
            <a:r>
              <a:rPr lang="es-MX" dirty="0"/>
              <a:t> 10.</a:t>
            </a:r>
          </a:p>
          <a:p>
            <a:endParaRPr lang="es-MX" dirty="0"/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Cobra un salario.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Mucha cantidad de mantenimientos, y por ende, monto (en aumento el monto).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Muchas comisiones en general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Tiene muchas cajas de ahorro.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Se le cobran muchas 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comisiones_otras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s-MX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AR" b="1" dirty="0"/>
              <a:t>Optimización de las comisiones.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dirty="0"/>
              <a:t>Dado que estos clientes ya manejan </a:t>
            </a:r>
            <a:r>
              <a:rPr lang="es-MX" b="1" dirty="0"/>
              <a:t>múltiples cuentas</a:t>
            </a:r>
            <a:r>
              <a:rPr lang="es-MX" dirty="0"/>
              <a:t> y probablemente tengan un buen control de su flujo de efectivo, se les podría incentivar a </a:t>
            </a:r>
            <a:r>
              <a:rPr lang="es-MX" b="1" dirty="0"/>
              <a:t>diversificar hacia productos de inversión</a:t>
            </a:r>
            <a:r>
              <a:rPr lang="es-MX" dirty="0"/>
              <a:t> más sofisticados</a:t>
            </a:r>
            <a:r>
              <a:rPr lang="es-AR" b="1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AR" dirty="0"/>
              <a:t> Con </a:t>
            </a:r>
            <a:r>
              <a:rPr lang="es-AR" dirty="0" err="1"/>
              <a:t>probaiblidad</a:t>
            </a:r>
            <a:r>
              <a:rPr lang="es-AR" dirty="0"/>
              <a:t> baja de irse, pero son importantes nichos.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0E35DB52-32BE-315F-E04E-33809427F47A}"/>
              </a:ext>
            </a:extLst>
          </p:cNvPr>
          <p:cNvSpPr/>
          <p:nvPr/>
        </p:nvSpPr>
        <p:spPr>
          <a:xfrm>
            <a:off x="9067800" y="820578"/>
            <a:ext cx="1158240" cy="1099661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MOVIMIENTO</a:t>
            </a:r>
            <a:endParaRPr lang="es-AR" dirty="0"/>
          </a:p>
        </p:txBody>
      </p:sp>
      <p:pic>
        <p:nvPicPr>
          <p:cNvPr id="10" name="Imagen 9" descr="Un joven sentado en un escritorio&#10;&#10;Descripción generada automáticamente con confianza media">
            <a:extLst>
              <a:ext uri="{FF2B5EF4-FFF2-40B4-BE49-F238E27FC236}">
                <a16:creationId xmlns:a16="http://schemas.microsoft.com/office/drawing/2014/main" id="{6B414D74-2B5F-3BAC-C65B-5FCE87303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8992" y="630248"/>
            <a:ext cx="1616894" cy="1099659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Google Shape;93;p6">
            <a:extLst>
              <a:ext uri="{FF2B5EF4-FFF2-40B4-BE49-F238E27FC236}">
                <a16:creationId xmlns:a16="http://schemas.microsoft.com/office/drawing/2014/main" id="{20CF5506-83C7-E335-5CA1-245196C43542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Perfilado de clientes | Clientes objetivo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200AE1BD-84AA-E9CD-3471-5820B1E535B5}"/>
              </a:ext>
            </a:extLst>
          </p:cNvPr>
          <p:cNvCxnSpPr>
            <a:cxnSpLocks/>
          </p:cNvCxnSpPr>
          <p:nvPr/>
        </p:nvCxnSpPr>
        <p:spPr>
          <a:xfrm flipH="1">
            <a:off x="5950857" y="447686"/>
            <a:ext cx="463848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610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7</a:t>
            </a:fld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350F66-10C2-D95C-729B-53C6615BE739}"/>
              </a:ext>
            </a:extLst>
          </p:cNvPr>
          <p:cNvSpPr txBox="1"/>
          <p:nvPr/>
        </p:nvSpPr>
        <p:spPr>
          <a:xfrm>
            <a:off x="855407" y="820578"/>
            <a:ext cx="21212345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/>
              <a:t>Cluster</a:t>
            </a:r>
            <a:r>
              <a:rPr lang="es-MX" dirty="0"/>
              <a:t> 5.</a:t>
            </a:r>
          </a:p>
          <a:p>
            <a:endParaRPr lang="es-MX" dirty="0"/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Montos grandes de préstamos personales.</a:t>
            </a:r>
          </a:p>
          <a:p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# Más de un préstamo personal.</a:t>
            </a: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Si bien últimamente está subiendo la cantidad y el monto de los préstamos, hay</a:t>
            </a:r>
          </a:p>
          <a:p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Una tendencia a la baja del </a:t>
            </a:r>
            <a:r>
              <a:rPr lang="es-MX" dirty="0" err="1">
                <a:solidFill>
                  <a:srgbClr val="6A9955"/>
                </a:solidFill>
                <a:latin typeface="Consolas" panose="020B0609020204030204" pitchFamily="49" charset="0"/>
              </a:rPr>
              <a:t>promeido</a:t>
            </a:r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 por préstamo obtenido (está subiendo más la cantidad</a:t>
            </a: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Que el monto en relación) --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  <a:sym typeface="Wingdings" panose="05000000000000000000" pitchFamily="2" charset="2"/>
              </a:rPr>
              <a:t> Intereses muy altos a mayor valor?</a:t>
            </a:r>
            <a:endParaRPr lang="es-MX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#49 años y 96 meses de antigüedad.</a:t>
            </a: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Generan buena rentabilidad anual, se les cobra intereses.</a:t>
            </a:r>
          </a:p>
          <a:p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# No suelen tener mucha plata en la caja de ahorro.</a:t>
            </a:r>
          </a:p>
          <a:p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# No reciben un sueldo.</a:t>
            </a:r>
          </a:p>
          <a:p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# Se les suele cobrar comisiones otras más que a la media.</a:t>
            </a: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El saldo en cuenta es negati</a:t>
            </a:r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vo (sacan la plata hacia otras instituciones financieras </a:t>
            </a:r>
            <a:r>
              <a:rPr lang="es-MX" dirty="0" err="1">
                <a:solidFill>
                  <a:srgbClr val="6A9955"/>
                </a:solidFill>
                <a:latin typeface="Consolas" panose="020B0609020204030204" pitchFamily="49" charset="0"/>
              </a:rPr>
              <a:t>aprovechandose</a:t>
            </a:r>
            <a:endParaRPr lang="es-MX" dirty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r>
              <a:rPr lang="es-MX" dirty="0">
                <a:solidFill>
                  <a:srgbClr val="6A9955"/>
                </a:solidFill>
                <a:latin typeface="Consolas" panose="020B0609020204030204" pitchFamily="49" charset="0"/>
              </a:rPr>
              <a:t>De mi tasa de interés? O inversiones productivas? En ese caso, paquetes especiales?????).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s-MX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dirty="0">
                <a:sym typeface="Wingdings" panose="05000000000000000000" pitchFamily="2" charset="2"/>
              </a:rPr>
              <a:t>Negativo: Pérdida de liquidez para el banco (</a:t>
            </a:r>
            <a:r>
              <a:rPr kumimoji="0" lang="es-AR" altLang="es-A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se beneficia del depósito de esos fondos</a:t>
            </a:r>
            <a:r>
              <a:rPr kumimoji="0" lang="es-AR" altLang="es-A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 cuentas de ahorro o corrientes, lo que reduce la liquidez que el banco puede utilizar para otras operaciones.)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dirty="0"/>
              <a:t>Negativo: El banco no gestiona esa plata, menor apego y compromiso (perdida ante mejores condiciones?).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s-MX" dirty="0"/>
              <a:t>Mejorar las condiciones de préstamos (descenso de la tasa de interés).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s-MX" dirty="0"/>
              <a:t>Ofrecer posibles salidas de inversión/mejores condiciones y/o tratos con industrias.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es-MX" dirty="0"/>
              <a:t>Ofrecer otros tipos de financiación (tarjetas de crédito?).</a:t>
            </a:r>
          </a:p>
          <a:p>
            <a:endParaRPr lang="es-MX" dirty="0"/>
          </a:p>
          <a:p>
            <a:endParaRPr lang="es-MX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524B04BA-B126-F014-C67E-C9E950B99F65}"/>
              </a:ext>
            </a:extLst>
          </p:cNvPr>
          <p:cNvSpPr/>
          <p:nvPr/>
        </p:nvSpPr>
        <p:spPr>
          <a:xfrm>
            <a:off x="9067800" y="820578"/>
            <a:ext cx="1158240" cy="1099661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MOVIMIENTO</a:t>
            </a:r>
            <a:endParaRPr lang="es-AR" dirty="0"/>
          </a:p>
        </p:txBody>
      </p:sp>
      <p:pic>
        <p:nvPicPr>
          <p:cNvPr id="11" name="Imagen 10" descr="Una persona sentado en un escritorio&#10;&#10;Descripción generada automáticamente con confianza media">
            <a:extLst>
              <a:ext uri="{FF2B5EF4-FFF2-40B4-BE49-F238E27FC236}">
                <a16:creationId xmlns:a16="http://schemas.microsoft.com/office/drawing/2014/main" id="{D0E36640-97F8-5C3C-2FE5-29BF496191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938" y="630249"/>
            <a:ext cx="1650088" cy="1028400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2" name="Google Shape;93;p6">
            <a:extLst>
              <a:ext uri="{FF2B5EF4-FFF2-40B4-BE49-F238E27FC236}">
                <a16:creationId xmlns:a16="http://schemas.microsoft.com/office/drawing/2014/main" id="{3111DD0E-7C46-1311-B72C-9448DB0C15E4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Perfilado de clientes | Clientes objetivo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586A2C28-C651-128A-E66D-89C952D36C6C}"/>
              </a:ext>
            </a:extLst>
          </p:cNvPr>
          <p:cNvCxnSpPr>
            <a:cxnSpLocks/>
          </p:cNvCxnSpPr>
          <p:nvPr/>
        </p:nvCxnSpPr>
        <p:spPr>
          <a:xfrm flipH="1">
            <a:off x="5950857" y="447686"/>
            <a:ext cx="463848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128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8</a:t>
            </a:fld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350F66-10C2-D95C-729B-53C6615BE739}"/>
              </a:ext>
            </a:extLst>
          </p:cNvPr>
          <p:cNvSpPr txBox="1"/>
          <p:nvPr/>
        </p:nvSpPr>
        <p:spPr>
          <a:xfrm>
            <a:off x="855407" y="820578"/>
            <a:ext cx="46747541" cy="424731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s-MX" dirty="0" err="1"/>
              <a:t>Cluster</a:t>
            </a:r>
            <a:r>
              <a:rPr lang="es-MX" dirty="0"/>
              <a:t> 8.</a:t>
            </a:r>
          </a:p>
          <a:p>
            <a:endParaRPr lang="es-MX" dirty="0"/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Son clientes con TC de hace muy poco tiempo (Usan ambas tarjetas, tanto Visa como 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Mastercard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nuevos) ----&gt; Analizar deudas por la TC.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Con saldo total en todas las cuentas negativo (especialmente, en la cuenta corriente) ---&gt; Analizar préstamos, sobregiros. Se puede deber a problemas financieros o simplemente de un uso intensivo de las cuentas corrientes.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Tienen 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mactivos_margen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(intereses), lo cual habla de cobro de intereses.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Les cobran "comisiones otras" (por descubierto?) y "comisiones de mantenimiento"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mactivos_margen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positivo, ya que deben plata al banco por los descubiertos.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Tienen una </a:t>
            </a:r>
            <a:r>
              <a:rPr lang="es-MX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antiguedad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en el banco muy chica (18 meses).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42 años.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s-MX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s-MX" dirty="0"/>
          </a:p>
          <a:p>
            <a:r>
              <a:rPr lang="es-MX" dirty="0">
                <a:sym typeface="Wingdings" panose="05000000000000000000" pitchFamily="2" charset="2"/>
              </a:rPr>
              <a:t> </a:t>
            </a:r>
            <a:r>
              <a:rPr lang="es-MX" dirty="0"/>
              <a:t>El </a:t>
            </a:r>
            <a:r>
              <a:rPr lang="es-MX" b="1" dirty="0"/>
              <a:t>clúster 8</a:t>
            </a:r>
            <a:r>
              <a:rPr lang="es-MX" dirty="0"/>
              <a:t> se caracteriza por tener </a:t>
            </a:r>
            <a:r>
              <a:rPr lang="es-MX" b="1" dirty="0"/>
              <a:t>clientes con tarjetas de crédito recientes</a:t>
            </a:r>
            <a:r>
              <a:rPr lang="es-MX" dirty="0"/>
              <a:t>, quienes a pesar de su lealtad reciente al banco (solo 18 meses), enfrentan </a:t>
            </a:r>
            <a:r>
              <a:rPr lang="es-MX" b="1" dirty="0"/>
              <a:t>deudas importantes</a:t>
            </a:r>
            <a:r>
              <a:rPr lang="es-MX" dirty="0"/>
              <a:t> y </a:t>
            </a:r>
            <a:r>
              <a:rPr lang="es-MX" b="1" dirty="0"/>
              <a:t>comisiones elevadas</a:t>
            </a:r>
            <a:r>
              <a:rPr lang="es-MX" dirty="0"/>
              <a:t> que podrían estar generando una relación conflictiva con el banco. Estos clientes tienen un </a:t>
            </a:r>
            <a:r>
              <a:rPr lang="es-MX" b="1" dirty="0"/>
              <a:t>saldo negativo en sus cuentas</a:t>
            </a:r>
            <a:r>
              <a:rPr lang="es-MX" dirty="0"/>
              <a:t> (especialmente en la cuenta corriente) y están generando un </a:t>
            </a:r>
            <a:r>
              <a:rPr lang="es-MX" b="1" dirty="0"/>
              <a:t>margen positivo para el banco</a:t>
            </a:r>
            <a:r>
              <a:rPr lang="es-MX" dirty="0"/>
              <a:t> gracias al cobro de intereses sobre estas deudas.</a:t>
            </a:r>
          </a:p>
          <a:p>
            <a:r>
              <a:rPr lang="es-MX" dirty="0"/>
              <a:t>La situación financiera de estos clientes podría deberse a </a:t>
            </a:r>
            <a:r>
              <a:rPr lang="es-MX" b="1" dirty="0"/>
              <a:t>problemas financieros</a:t>
            </a:r>
            <a:r>
              <a:rPr lang="es-MX" dirty="0"/>
              <a:t> o simplemente a un </a:t>
            </a:r>
            <a:r>
              <a:rPr lang="es-MX" b="1" dirty="0"/>
              <a:t>uso intensivo de las cuentas corrientes y sobregiros</a:t>
            </a:r>
            <a:r>
              <a:rPr lang="es-MX" dirty="0"/>
              <a:t>, lo que les permite manejar su liquidez a corto plazo pero al mismo tiempo los coloca en una posición de vulnerabilidad. Además, como mencionas, al ser relativamente nuevos y pagar altas comisiones, podría ser fácil para ellos cambiar de banco si no perciben beneficios claros.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dirty="0"/>
              <a:t>Ofrecer productos financieros que ayuden a estabilizar su situación, como </a:t>
            </a:r>
            <a:r>
              <a:rPr lang="es-MX" b="1" dirty="0"/>
              <a:t>préstamos personales con tasas bajas</a:t>
            </a:r>
            <a:r>
              <a:rPr lang="es-MX" dirty="0"/>
              <a:t> o productos de ahorro a corto plazo que generen un pequeño interés para ayudarles a salir del sobregiro.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757C4A0-21F1-ABCE-568D-BBA8C9AEFD10}"/>
              </a:ext>
            </a:extLst>
          </p:cNvPr>
          <p:cNvSpPr/>
          <p:nvPr/>
        </p:nvSpPr>
        <p:spPr>
          <a:xfrm>
            <a:off x="5950857" y="3214641"/>
            <a:ext cx="3017520" cy="1633062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PELIGROSO PERO TRATAR DE COBRARLES RETENIENDOLOS.</a:t>
            </a:r>
            <a:endParaRPr lang="es-AR" dirty="0"/>
          </a:p>
        </p:txBody>
      </p:sp>
      <p:pic>
        <p:nvPicPr>
          <p:cNvPr id="11" name="Imagen 10" descr="Una persona haciendo gestos con la cara seria&#10;&#10;Descripción generada automáticamente con confianza media">
            <a:extLst>
              <a:ext uri="{FF2B5EF4-FFF2-40B4-BE49-F238E27FC236}">
                <a16:creationId xmlns:a16="http://schemas.microsoft.com/office/drawing/2014/main" id="{2E4927FB-7800-4D42-035D-F1068C63D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563" y="638016"/>
            <a:ext cx="1161119" cy="1242421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2" name="Google Shape;93;p6">
            <a:extLst>
              <a:ext uri="{FF2B5EF4-FFF2-40B4-BE49-F238E27FC236}">
                <a16:creationId xmlns:a16="http://schemas.microsoft.com/office/drawing/2014/main" id="{B4CA6875-B9DE-42F0-A338-271AECD1FED4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Perfilado de clientes | Clientes objetivo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E8FFABA1-A193-253A-AF52-CD213F4170BA}"/>
              </a:ext>
            </a:extLst>
          </p:cNvPr>
          <p:cNvCxnSpPr>
            <a:cxnSpLocks/>
          </p:cNvCxnSpPr>
          <p:nvPr/>
        </p:nvCxnSpPr>
        <p:spPr>
          <a:xfrm flipH="1">
            <a:off x="5950857" y="447686"/>
            <a:ext cx="463848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640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D77D9AC-BBEB-895D-D9C9-9354D98C66B3}"/>
              </a:ext>
            </a:extLst>
          </p:cNvPr>
          <p:cNvCxnSpPr/>
          <p:nvPr/>
        </p:nvCxnSpPr>
        <p:spPr>
          <a:xfrm>
            <a:off x="269318" y="230723"/>
            <a:ext cx="0" cy="449883"/>
          </a:xfrm>
          <a:prstGeom prst="line">
            <a:avLst/>
          </a:prstGeom>
          <a:noFill/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</p:spPr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09C4082-46C8-68DF-FFD3-0727DEEEB2E2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12149" y="6426126"/>
            <a:ext cx="1079228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Marcador de número de diapositiva 15">
            <a:extLst>
              <a:ext uri="{FF2B5EF4-FFF2-40B4-BE49-F238E27FC236}">
                <a16:creationId xmlns:a16="http://schemas.microsoft.com/office/drawing/2014/main" id="{56EA90F3-75C5-5BF9-E71B-FE6D952F8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4430" y="6243564"/>
            <a:ext cx="375421" cy="365125"/>
          </a:xfrm>
        </p:spPr>
        <p:txBody>
          <a:bodyPr/>
          <a:lstStyle/>
          <a:p>
            <a:fld id="{938D1BE9-7E9B-4774-80D7-4291F7989E7E}" type="slidenum">
              <a:rPr lang="es-AR" smtClean="0">
                <a:solidFill>
                  <a:schemeClr val="tx1"/>
                </a:solidFill>
              </a:rPr>
              <a:t>9</a:t>
            </a:fld>
            <a:endParaRPr lang="es-AR" dirty="0">
              <a:solidFill>
                <a:schemeClr val="tx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350F66-10C2-D95C-729B-53C6615BE739}"/>
              </a:ext>
            </a:extLst>
          </p:cNvPr>
          <p:cNvSpPr txBox="1"/>
          <p:nvPr/>
        </p:nvSpPr>
        <p:spPr>
          <a:xfrm>
            <a:off x="855407" y="820578"/>
            <a:ext cx="23125241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/>
              <a:t>Cluster</a:t>
            </a:r>
            <a:r>
              <a:rPr lang="es-MX" dirty="0"/>
              <a:t> 0:</a:t>
            </a:r>
          </a:p>
          <a:p>
            <a:endParaRPr lang="es-MX" dirty="0"/>
          </a:p>
          <a:p>
            <a:pPr marL="285750" indent="-285750">
              <a:buFontTx/>
              <a:buChar char="-"/>
            </a:pPr>
            <a:r>
              <a:rPr lang="es-MX" dirty="0"/>
              <a:t>No recibe haberes bancarios.</a:t>
            </a:r>
          </a:p>
          <a:p>
            <a:pPr marL="285750" indent="-285750">
              <a:buFontTx/>
              <a:buChar char="-"/>
            </a:pPr>
            <a:r>
              <a:rPr lang="es-MX" dirty="0"/>
              <a:t>Producen mucho margen a partir de pasivos (dinero/inversiones que tienen en el banco).</a:t>
            </a:r>
          </a:p>
          <a:p>
            <a:pPr marL="285750" indent="-285750">
              <a:buFontTx/>
              <a:buChar char="-"/>
            </a:pPr>
            <a:r>
              <a:rPr lang="es-MX" dirty="0"/>
              <a:t>Suelen tener plata en la caja de ahorro (mayor que el </a:t>
            </a:r>
            <a:r>
              <a:rPr lang="es-MX" dirty="0" err="1"/>
              <a:t>cluster</a:t>
            </a:r>
            <a:r>
              <a:rPr lang="es-MX" dirty="0"/>
              <a:t> 2, 4 y 10)</a:t>
            </a:r>
          </a:p>
          <a:p>
            <a:pPr marL="285750" indent="-285750">
              <a:buFontTx/>
              <a:buChar char="-"/>
            </a:pPr>
            <a:r>
              <a:rPr lang="es-MX" dirty="0"/>
              <a:t>Tienen un uso intensivo de la tarjeta de crédito, especialmente VISA.</a:t>
            </a:r>
          </a:p>
          <a:p>
            <a:pPr marL="285750" indent="-285750">
              <a:buFontTx/>
              <a:buChar char="-"/>
            </a:pPr>
            <a:r>
              <a:rPr lang="es-MX" dirty="0"/>
              <a:t>Se caracterizan por tener un poco más de saldo total que la media del total.</a:t>
            </a:r>
          </a:p>
          <a:p>
            <a:pPr marL="285750" indent="-285750">
              <a:buFontTx/>
              <a:buChar char="-"/>
            </a:pPr>
            <a:r>
              <a:rPr lang="es-MX" dirty="0"/>
              <a:t>50 años, y está hace 129 meses en el banco.</a:t>
            </a:r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r>
              <a:rPr lang="es-MX" dirty="0">
                <a:sym typeface="Wingdings" panose="05000000000000000000" pitchFamily="2" charset="2"/>
              </a:rPr>
              <a:t> 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menos comprometidos y más propensos a mover su dinero a otras instituciones con mejores ofertas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s-MX" dirty="0">
                <a:sym typeface="Wingdings" panose="05000000000000000000" pitchFamily="2" charset="2"/>
              </a:rPr>
              <a:t> </a:t>
            </a:r>
            <a:r>
              <a:rPr lang="es-MX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Si el banco no ofrece incentivos claros (puntos, descuentos, beneficios exclusivos), otros bancos con programas de tarjetas de crédito más atractivos podrían atraerlos fácilmente.</a:t>
            </a:r>
            <a:endParaRPr lang="es-MX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dirty="0">
                <a:sym typeface="Wingdings" panose="05000000000000000000" pitchFamily="2" charset="2"/>
              </a:rPr>
              <a:t>Pensar en darles intereses por depositar la plata en la caja de ahorro.? U ofrecerle tratos diferenciales en otro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s-MX" dirty="0">
                <a:sym typeface="Wingdings" panose="05000000000000000000" pitchFamily="2" charset="2"/>
              </a:rPr>
              <a:t>Tipo de inversiones para mover la plata (</a:t>
            </a:r>
            <a:r>
              <a:rPr lang="es-MX" dirty="0" err="1">
                <a:sym typeface="Wingdings" panose="05000000000000000000" pitchFamily="2" charset="2"/>
              </a:rPr>
              <a:t>Ej</a:t>
            </a:r>
            <a:r>
              <a:rPr lang="es-MX" dirty="0">
                <a:sym typeface="Wingdings" panose="05000000000000000000" pitchFamily="2" charset="2"/>
              </a:rPr>
              <a:t>: plazos fijos?) más allá de la caja de ahorro.</a:t>
            </a:r>
            <a:endParaRPr lang="es-AR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02CB3C5C-BB04-9832-DC26-F56BC74B2776}"/>
              </a:ext>
            </a:extLst>
          </p:cNvPr>
          <p:cNvSpPr/>
          <p:nvPr/>
        </p:nvSpPr>
        <p:spPr>
          <a:xfrm>
            <a:off x="9067800" y="820578"/>
            <a:ext cx="1158240" cy="1099661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ACTIVOS</a:t>
            </a:r>
            <a:endParaRPr lang="es-AR" dirty="0"/>
          </a:p>
        </p:txBody>
      </p:sp>
      <p:pic>
        <p:nvPicPr>
          <p:cNvPr id="13" name="Imagen 12" descr="Un hombre con un celular en la mano&#10;&#10;Descripción generada automáticamente con confianza media">
            <a:extLst>
              <a:ext uri="{FF2B5EF4-FFF2-40B4-BE49-F238E27FC236}">
                <a16:creationId xmlns:a16="http://schemas.microsoft.com/office/drawing/2014/main" id="{4693780F-BD4D-4BED-49F9-F14EFB379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232" y="680606"/>
            <a:ext cx="1474148" cy="1099661"/>
          </a:xfrm>
          <a:prstGeom prst="round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7" name="Google Shape;93;p6">
            <a:extLst>
              <a:ext uri="{FF2B5EF4-FFF2-40B4-BE49-F238E27FC236}">
                <a16:creationId xmlns:a16="http://schemas.microsoft.com/office/drawing/2014/main" id="{5395EB67-5D8E-A51C-284B-5DD607A09AD0}"/>
              </a:ext>
            </a:extLst>
          </p:cNvPr>
          <p:cNvSpPr txBox="1">
            <a:spLocks/>
          </p:cNvSpPr>
          <p:nvPr/>
        </p:nvSpPr>
        <p:spPr>
          <a:xfrm>
            <a:off x="359221" y="264998"/>
            <a:ext cx="6973491" cy="3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985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rgbClr val="3938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376" defTabSz="891083">
              <a:lnSpc>
                <a:spcPct val="100000"/>
              </a:lnSpc>
              <a:buClr>
                <a:srgbClr val="000000"/>
              </a:buClr>
              <a:defRPr/>
            </a:pPr>
            <a:r>
              <a:rPr lang="en-US" sz="2339" spc="-139" dirty="0">
                <a:solidFill>
                  <a:srgbClr val="000000"/>
                </a:solidFill>
                <a:latin typeface="Poppins Medium" panose="00000600000000000000" pitchFamily="2" charset="0"/>
                <a:ea typeface="+mn-ea"/>
                <a:cs typeface="Poppins Medium" panose="00000600000000000000" pitchFamily="2" charset="0"/>
              </a:rPr>
              <a:t>Perfilado de clientes | Clientes objetivo </a:t>
            </a:r>
            <a:endParaRPr lang="en-US" sz="2339" spc="-139" dirty="0">
              <a:solidFill>
                <a:srgbClr val="000000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5AC05E88-D21E-28A1-BFFC-DA66B9174178}"/>
              </a:ext>
            </a:extLst>
          </p:cNvPr>
          <p:cNvCxnSpPr>
            <a:cxnSpLocks/>
          </p:cNvCxnSpPr>
          <p:nvPr/>
        </p:nvCxnSpPr>
        <p:spPr>
          <a:xfrm flipH="1">
            <a:off x="5950857" y="447686"/>
            <a:ext cx="463848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0947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1715</Words>
  <Application>Microsoft Office PowerPoint</Application>
  <PresentationFormat>Panorámica</PresentationFormat>
  <Paragraphs>172</Paragraphs>
  <Slides>13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1" baseType="lpstr">
      <vt:lpstr>Aptos</vt:lpstr>
      <vt:lpstr>Aptos Display</vt:lpstr>
      <vt:lpstr>Arial</vt:lpstr>
      <vt:lpstr>Consolas</vt:lpstr>
      <vt:lpstr>Poppins</vt:lpstr>
      <vt:lpstr>Poppins Medium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Ian Link</dc:creator>
  <cp:lastModifiedBy>Ian Link</cp:lastModifiedBy>
  <cp:revision>4</cp:revision>
  <dcterms:created xsi:type="dcterms:W3CDTF">2024-09-18T18:27:16Z</dcterms:created>
  <dcterms:modified xsi:type="dcterms:W3CDTF">2024-09-19T00:44:56Z</dcterms:modified>
</cp:coreProperties>
</file>

<file path=docProps/thumbnail.jpeg>
</file>